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Sampling </a:t>
            </a:r>
            <a:r>
              <a:rPr lang="en-US" dirty="0"/>
              <a:t>Algorithm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Sampling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Select a subset of data to be </a:t>
            </a:r>
            <a:r>
              <a:rPr lang="en-US" dirty="0" smtClean="0"/>
              <a:t>analyzed </a:t>
            </a:r>
            <a:r>
              <a:rPr lang="en-US" dirty="0"/>
              <a:t>such that it has approximately the same properties of the original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Do we have the length of the stream</a:t>
            </a:r>
            <a:r>
              <a:rPr lang="en-US" dirty="0" smtClean="0"/>
              <a:t>?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Random Sampling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Each </a:t>
            </a:r>
            <a:r>
              <a:rPr lang="en-US" dirty="0"/>
              <a:t>element has equal probability of being </a:t>
            </a:r>
            <a:r>
              <a:rPr lang="en-US" dirty="0" smtClean="0"/>
              <a:t>selected</a:t>
            </a:r>
          </a:p>
          <a:p>
            <a:pPr lvl="1"/>
            <a:endParaRPr lang="en-US" dirty="0"/>
          </a:p>
          <a:p>
            <a:r>
              <a:rPr lang="en-US" dirty="0"/>
              <a:t>Reservoir sampling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</a:t>
            </a:r>
            <a:r>
              <a:rPr lang="en-US" dirty="0"/>
              <a:t>technique to maintain online random sample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Reservoir Sampling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Used to maintain an online random sample</a:t>
            </a:r>
          </a:p>
          <a:p>
            <a:pPr marL="342900" lvl="0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Maintains a sample of size k, known as reservoir</a:t>
            </a:r>
          </a:p>
          <a:p>
            <a:pPr marL="342900" lvl="0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Every new element has a probability k/n of replacing an old element in the reservoir</a:t>
            </a:r>
          </a:p>
          <a:p>
            <a:pPr marL="342900" lvl="0" indent="-342900">
              <a:spcBef>
                <a:spcPts val="560"/>
              </a:spcBef>
              <a:buClr>
                <a:srgbClr val="C00000"/>
              </a:buClr>
              <a:buSzPts val="2800"/>
            </a:pPr>
            <a:r>
              <a:rPr lang="en-US" dirty="0">
                <a:solidFill>
                  <a:srgbClr val="C00000"/>
                </a:solidFill>
              </a:rPr>
              <a:t>Let us say, k=1</a:t>
            </a:r>
            <a:r>
              <a:rPr lang="en-US" dirty="0"/>
              <a:t>:  An item in a stream of length n replaces the element in the reservoir with probability 1/n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21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Reservoir Sampling  Algorithm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oogle Shape;732;p5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1600200" y="1971600"/>
            <a:ext cx="8172300" cy="3676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845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Reservoir </a:t>
            </a:r>
            <a:r>
              <a:rPr lang="en-US" dirty="0" smtClean="0"/>
              <a:t>Sampling Example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633183"/>
            <a:ext cx="7610475" cy="47148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838461" cy="1219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445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List Problem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/>
              <a:t>Hot List for a Retail </a:t>
            </a:r>
            <a:r>
              <a:rPr lang="en-US" dirty="0" smtClean="0"/>
              <a:t>Business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Retail data warehouse</a:t>
            </a:r>
            <a:r>
              <a:rPr lang="en-US" dirty="0"/>
              <a:t> </a:t>
            </a:r>
            <a:r>
              <a:rPr lang="en-US" dirty="0" smtClean="0"/>
              <a:t>of big ecommerce platform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actual size of the data warehouse is 3 TB of </a:t>
            </a:r>
            <a:r>
              <a:rPr lang="en-US" dirty="0" smtClean="0"/>
              <a:t>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Hundreds </a:t>
            </a:r>
            <a:r>
              <a:rPr lang="en-US" dirty="0"/>
              <a:t>of gigabytes of new sales records are updated </a:t>
            </a:r>
            <a:r>
              <a:rPr lang="en-US" dirty="0" smtClean="0"/>
              <a:t>daily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Order </a:t>
            </a:r>
            <a:r>
              <a:rPr lang="en-US" dirty="0"/>
              <a:t>of magnitude of the diﬀerent items is </a:t>
            </a:r>
            <a:r>
              <a:rPr lang="en-US" dirty="0" smtClean="0"/>
              <a:t>millions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Restricted memory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goal is to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continuously </a:t>
            </a:r>
            <a:r>
              <a:rPr lang="en-US" sz="1600" dirty="0"/>
              <a:t>maintain a list of the top-k most frequent elements in a </a:t>
            </a:r>
            <a:r>
              <a:rPr lang="en-US" sz="1600" dirty="0" smtClean="0"/>
              <a:t>stream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rank </a:t>
            </a:r>
            <a:r>
              <a:rPr lang="en-US" sz="1600" dirty="0"/>
              <a:t>the items and absolute count is </a:t>
            </a:r>
            <a:r>
              <a:rPr lang="en-US" sz="1600" dirty="0" smtClean="0"/>
              <a:t>immaterial</a:t>
            </a:r>
            <a:endParaRPr lang="en-US" sz="1600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62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Hot List Problem – Frequent Algorithm</a:t>
            </a:r>
            <a:endParaRPr lang="en-IN" dirty="0"/>
          </a:p>
        </p:txBody>
      </p:sp>
      <p:pic>
        <p:nvPicPr>
          <p:cNvPr id="5" name="Google Shape;754;p57"/>
          <p:cNvPicPr preferRelativeResize="0">
            <a:picLocks noGrp="1"/>
          </p:cNvPicPr>
          <p:nvPr>
            <p:ph type="body" idx="13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1981200" y="2209800"/>
            <a:ext cx="6197031" cy="3200400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8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List Problem – Space Saving Algorithm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oogle Shape;761;p5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1981200" y="2209800"/>
            <a:ext cx="7750200" cy="352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389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Decaying Window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3243</TotalTime>
  <Words>214</Words>
  <Application>Microsoft Office PowerPoint</Application>
  <PresentationFormat>Widescreen</PresentationFormat>
  <Paragraphs>34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Sampling Algorithm</vt:lpstr>
      <vt:lpstr>Sampling</vt:lpstr>
      <vt:lpstr>Reservoir Sampling </vt:lpstr>
      <vt:lpstr>Reservoir Sampling  Algorithm</vt:lpstr>
      <vt:lpstr>Reservoir Sampling Example</vt:lpstr>
      <vt:lpstr>Hot List Problem</vt:lpstr>
      <vt:lpstr>Hot List Problem – Frequent Algorithm</vt:lpstr>
      <vt:lpstr>Hot List Problem – Space Saving Algorithm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2021-09-12T12:07:04Z</dcterms:modified>
</cp:coreProperties>
</file>

<file path=docProps/thumbnail.jpeg>
</file>